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63" r:id="rId3"/>
    <p:sldMasterId id="2147483676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Gill Sans" panose="020B0604020202020204" charset="0"/>
      <p:regular r:id="rId60"/>
      <p:bold r:id="rId61"/>
    </p:embeddedFont>
    <p:embeddedFont>
      <p:font typeface="Impact" panose="020B0806030902050204" pitchFamily="3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iJE/bsZmLZXAjbwPC3V7s5DhSb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4fda29b3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4fda29b3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64fda29b3d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4fda29b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64fda29b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4fda29b3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64fda29b3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4fda29b3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4fda29b3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fda29b3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fda29b3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64fda29b3d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fda29b3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64fda29b3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fda29b3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64fda29b3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fda29b3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4fda29b3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fda29b3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64fda29b3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4fda29b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64fda29b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fda29b3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64fda29b3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fda29b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4fda29b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fda29b3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fda29b3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64fda29b3d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4fda29b3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64fda29b3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fda29b3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64fda29b3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4fda29b3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64fda29b3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4fda29b3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4fda29b3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64fda29b3d_0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4fda29b3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64fda29b3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4fda29b3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64fda29b3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fda29b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64fda29b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fda29b3d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origin?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 is just a label. We can change it as and when we like.</a:t>
            </a:r>
            <a:endParaRPr/>
          </a:p>
        </p:txBody>
      </p:sp>
      <p:sp>
        <p:nvSpPr>
          <p:cNvPr id="394" name="Google Shape;394;g64fda29b3d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4fda29b3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64fda29b3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fda29b3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4fda29b3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fda29b3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4fda29b3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4fda29b3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4fda29b3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4fda29b3d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4fda29b3d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64fda29b3d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4fda29b3d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64fda29b3d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4fda29b3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64fda29b3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4fda29b3d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64fda29b3d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fda29b3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64fda29b3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fda29b3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4fda29b3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4fda29b3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64fda29b3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046266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65046266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5046266f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65046266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5046266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65046266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5046266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65046266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5046266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5046266f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65046266f0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5046266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5046266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65046266f0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fda29b3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64fda29b3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fda29b3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64fda29b3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4fda29b3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4fda29b3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Linus Torvalds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4fda29b3d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4fda29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4fda29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4fda29b3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-2 Slide">
  <p:cSld name="Title-2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 l="100" r="-99"/>
          <a:stretch/>
        </p:blipFill>
        <p:spPr>
          <a:xfrm>
            <a:off x="0" y="-19050"/>
            <a:ext cx="9164955" cy="517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43150"/>
            <a:ext cx="515149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314326" y="3486149"/>
            <a:ext cx="6696074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302450" y="4567775"/>
            <a:ext cx="6250750" cy="41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/>
          <p:nvPr/>
        </p:nvSpPr>
        <p:spPr>
          <a:xfrm>
            <a:off x="0" y="3409950"/>
            <a:ext cx="7086600" cy="889635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7"/>
          <p:cNvSpPr/>
          <p:nvPr/>
        </p:nvSpPr>
        <p:spPr>
          <a:xfrm>
            <a:off x="-2349" y="4476749"/>
            <a:ext cx="6631749" cy="584835"/>
          </a:xfrm>
          <a:prstGeom prst="rect">
            <a:avLst/>
          </a:prstGeom>
          <a:noFill/>
          <a:ln w="95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0" y="3409950"/>
            <a:ext cx="228600" cy="8896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Google Shape;23;p7"/>
          <p:cNvSpPr/>
          <p:nvPr/>
        </p:nvSpPr>
        <p:spPr>
          <a:xfrm>
            <a:off x="-2350" y="4476749"/>
            <a:ext cx="228600" cy="584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" name="Google Shape;24;p7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0027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2252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9000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 rot="5400000">
            <a:off x="2306559" y="-1643619"/>
            <a:ext cx="4572000" cy="900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cxnSp>
        <p:nvCxnSpPr>
          <p:cNvPr id="79" name="Google Shape;79;p19"/>
          <p:cNvCxnSpPr/>
          <p:nvPr/>
        </p:nvCxnSpPr>
        <p:spPr>
          <a:xfrm>
            <a:off x="457200" y="4764881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0" name="Google Shape;80;p19"/>
          <p:cNvSpPr/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1" name="Google Shape;81;p19"/>
          <p:cNvCxnSpPr/>
          <p:nvPr/>
        </p:nvCxnSpPr>
        <p:spPr>
          <a:xfrm rot="5400000">
            <a:off x="4361127" y="2401464"/>
            <a:ext cx="438912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914400" y="2457450"/>
            <a:ext cx="7315200" cy="514350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10"/>
          <p:cNvSpPr/>
          <p:nvPr/>
        </p:nvSpPr>
        <p:spPr>
          <a:xfrm>
            <a:off x="914400" y="2457450"/>
            <a:ext cx="228600" cy="514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-2 Slide">
  <p:cSld name="Title-2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65046266f0_0_40"/>
          <p:cNvPicPr preferRelativeResize="0"/>
          <p:nvPr/>
        </p:nvPicPr>
        <p:blipFill rotWithShape="1">
          <a:blip r:embed="rId2">
            <a:alphaModFix/>
          </a:blip>
          <a:srcRect l="100" r="-99"/>
          <a:stretch/>
        </p:blipFill>
        <p:spPr>
          <a:xfrm>
            <a:off x="0" y="-19050"/>
            <a:ext cx="9164955" cy="517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65046266f0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43150"/>
            <a:ext cx="515149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65046266f0_0_40"/>
          <p:cNvSpPr txBox="1">
            <a:spLocks noGrp="1"/>
          </p:cNvSpPr>
          <p:nvPr>
            <p:ph type="ctrTitle"/>
          </p:nvPr>
        </p:nvSpPr>
        <p:spPr>
          <a:xfrm>
            <a:off x="314326" y="3486149"/>
            <a:ext cx="6696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65046266f0_0_40"/>
          <p:cNvSpPr txBox="1">
            <a:spLocks noGrp="1"/>
          </p:cNvSpPr>
          <p:nvPr>
            <p:ph type="subTitle" idx="1"/>
          </p:nvPr>
        </p:nvSpPr>
        <p:spPr>
          <a:xfrm>
            <a:off x="302450" y="4567775"/>
            <a:ext cx="62508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 rtl="0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65046266f0_0_40"/>
          <p:cNvSpPr/>
          <p:nvPr/>
        </p:nvSpPr>
        <p:spPr>
          <a:xfrm>
            <a:off x="0" y="3409950"/>
            <a:ext cx="7086600" cy="889500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g65046266f0_0_40"/>
          <p:cNvSpPr/>
          <p:nvPr/>
        </p:nvSpPr>
        <p:spPr>
          <a:xfrm>
            <a:off x="-2349" y="4476749"/>
            <a:ext cx="6631800" cy="584700"/>
          </a:xfrm>
          <a:prstGeom prst="rect">
            <a:avLst/>
          </a:prstGeom>
          <a:noFill/>
          <a:ln w="9525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g65046266f0_0_40"/>
          <p:cNvSpPr/>
          <p:nvPr/>
        </p:nvSpPr>
        <p:spPr>
          <a:xfrm>
            <a:off x="0" y="3409950"/>
            <a:ext cx="228600" cy="889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g65046266f0_0_40"/>
          <p:cNvSpPr/>
          <p:nvPr/>
        </p:nvSpPr>
        <p:spPr>
          <a:xfrm>
            <a:off x="-2350" y="4476749"/>
            <a:ext cx="228600" cy="584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0" name="Google Shape;110;g65046266f0_0_40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0027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65046266f0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2252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65046266f0_0_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9000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046266f0_0_52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4422600" cy="4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15" name="Google Shape;115;g65046266f0_0_52"/>
          <p:cNvSpPr txBox="1">
            <a:spLocks noGrp="1"/>
          </p:cNvSpPr>
          <p:nvPr>
            <p:ph type="body" idx="2"/>
          </p:nvPr>
        </p:nvSpPr>
        <p:spPr>
          <a:xfrm>
            <a:off x="4632198" y="571500"/>
            <a:ext cx="4435500" cy="4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16" name="Google Shape;116;g65046266f0_0_52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65046266f0_0_52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046266f0_0_57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20" name="Google Shape;120;g65046266f0_0_57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65046266f0_0_5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046266f0_0_61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65046266f0_0_61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65046266f0_0_64"/>
          <p:cNvPicPr preferRelativeResize="0"/>
          <p:nvPr/>
        </p:nvPicPr>
        <p:blipFill rotWithShape="1">
          <a:blip r:embed="rId2">
            <a:alphaModFix/>
          </a:blip>
          <a:srcRect l="100" t="210" r="-99" b="-209"/>
          <a:stretch/>
        </p:blipFill>
        <p:spPr>
          <a:xfrm>
            <a:off x="0" y="0"/>
            <a:ext cx="9296399" cy="52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65046266f0_0_64"/>
          <p:cNvSpPr txBox="1">
            <a:spLocks noGrp="1"/>
          </p:cNvSpPr>
          <p:nvPr>
            <p:ph type="ctrTitle"/>
          </p:nvPr>
        </p:nvSpPr>
        <p:spPr>
          <a:xfrm>
            <a:off x="571" y="3790950"/>
            <a:ext cx="6324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65046266f0_0_64"/>
          <p:cNvSpPr txBox="1">
            <a:spLocks noGrp="1"/>
          </p:cNvSpPr>
          <p:nvPr>
            <p:ph type="subTitle" idx="1"/>
          </p:nvPr>
        </p:nvSpPr>
        <p:spPr>
          <a:xfrm>
            <a:off x="571" y="4629150"/>
            <a:ext cx="5790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 rtl="0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g65046266f0_0_64"/>
          <p:cNvPicPr preferRelativeResize="0"/>
          <p:nvPr/>
        </p:nvPicPr>
        <p:blipFill rotWithShape="1">
          <a:blip r:embed="rId3">
            <a:alphaModFix/>
          </a:blip>
          <a:srcRect l="17749"/>
          <a:stretch/>
        </p:blipFill>
        <p:spPr>
          <a:xfrm>
            <a:off x="2453453" y="2114550"/>
            <a:ext cx="423709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65046266f0_0_64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493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65046266f0_0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0718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65046266f0_0_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7466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-Greyscale">
  <p:cSld name="Title Slide-Greysca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65046266f0_0_72"/>
          <p:cNvPicPr preferRelativeResize="0"/>
          <p:nvPr/>
        </p:nvPicPr>
        <p:blipFill rotWithShape="1">
          <a:blip r:embed="rId2">
            <a:alphaModFix/>
          </a:blip>
          <a:srcRect l="100" t="210" r="-99" b="-209"/>
          <a:stretch/>
        </p:blipFill>
        <p:spPr>
          <a:xfrm>
            <a:off x="0" y="0"/>
            <a:ext cx="9296399" cy="52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65046266f0_0_72"/>
          <p:cNvSpPr txBox="1">
            <a:spLocks noGrp="1"/>
          </p:cNvSpPr>
          <p:nvPr>
            <p:ph type="ctrTitle"/>
          </p:nvPr>
        </p:nvSpPr>
        <p:spPr>
          <a:xfrm>
            <a:off x="571" y="3790950"/>
            <a:ext cx="6324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65046266f0_0_72"/>
          <p:cNvSpPr txBox="1">
            <a:spLocks noGrp="1"/>
          </p:cNvSpPr>
          <p:nvPr>
            <p:ph type="subTitle" idx="1"/>
          </p:nvPr>
        </p:nvSpPr>
        <p:spPr>
          <a:xfrm>
            <a:off x="571" y="4629150"/>
            <a:ext cx="5790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 rtl="0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g65046266f0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2038350"/>
            <a:ext cx="515149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65046266f0_0_72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493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65046266f0_0_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0718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65046266f0_0_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7466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4422648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2"/>
          </p:nvPr>
        </p:nvSpPr>
        <p:spPr>
          <a:xfrm>
            <a:off x="4632198" y="571500"/>
            <a:ext cx="4435602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046266f0_0_80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 rtl="0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65046266f0_0_80"/>
          <p:cNvSpPr/>
          <p:nvPr/>
        </p:nvSpPr>
        <p:spPr>
          <a:xfrm>
            <a:off x="914400" y="2457450"/>
            <a:ext cx="7315200" cy="514500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g65046266f0_0_80"/>
          <p:cNvSpPr/>
          <p:nvPr/>
        </p:nvSpPr>
        <p:spPr>
          <a:xfrm>
            <a:off x="914400" y="2457450"/>
            <a:ext cx="228600" cy="51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5" name="Google Shape;145;g65046266f0_0_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5046266f0_0_85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65046266f0_0_85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4421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672"/>
              <a:buNone/>
              <a:defRPr sz="2200" b="1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 rtl="0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49" name="Google Shape;149;g65046266f0_0_85"/>
          <p:cNvSpPr txBox="1">
            <a:spLocks noGrp="1"/>
          </p:cNvSpPr>
          <p:nvPr>
            <p:ph type="body" idx="2"/>
          </p:nvPr>
        </p:nvSpPr>
        <p:spPr>
          <a:xfrm>
            <a:off x="4648201" y="578644"/>
            <a:ext cx="4419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672"/>
              <a:buNone/>
              <a:defRPr sz="2200" b="1">
                <a:solidFill>
                  <a:schemeClr val="accent2"/>
                </a:solidFill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 rtl="0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50" name="Google Shape;150;g65046266f0_0_85"/>
          <p:cNvSpPr txBox="1">
            <a:spLocks noGrp="1"/>
          </p:cNvSpPr>
          <p:nvPr>
            <p:ph type="body" idx="3"/>
          </p:nvPr>
        </p:nvSpPr>
        <p:spPr>
          <a:xfrm>
            <a:off x="76200" y="1143000"/>
            <a:ext cx="441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51" name="Google Shape;151;g65046266f0_0_85"/>
          <p:cNvSpPr txBox="1">
            <a:spLocks noGrp="1"/>
          </p:cNvSpPr>
          <p:nvPr>
            <p:ph type="body" idx="4"/>
          </p:nvPr>
        </p:nvSpPr>
        <p:spPr>
          <a:xfrm>
            <a:off x="4648200" y="1143000"/>
            <a:ext cx="441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52" name="Google Shape;152;g65046266f0_0_85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(Hide Background Graphics)">
  <p:cSld name="Blank Slide (Hide Background Graphics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65046266f0_0_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65046266f0_0_92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046266f0_0_95"/>
          <p:cNvSpPr txBox="1">
            <a:spLocks noGrp="1"/>
          </p:cNvSpPr>
          <p:nvPr>
            <p:ph type="body" idx="1"/>
          </p:nvPr>
        </p:nvSpPr>
        <p:spPr>
          <a:xfrm rot="5400000">
            <a:off x="2306628" y="-1643550"/>
            <a:ext cx="4572000" cy="90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58" name="Google Shape;158;g65046266f0_0_95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65046266f0_0_95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046266f0_0_99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65046266f0_0_99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 rtl="0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 rtl="0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 rtl="0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 rtl="0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 rtl="0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63" name="Google Shape;163;g65046266f0_0_99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4" name="Google Shape;164;g65046266f0_0_99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cxnSp>
        <p:nvCxnSpPr>
          <p:cNvPr id="165" name="Google Shape;165;g65046266f0_0_99"/>
          <p:cNvCxnSpPr/>
          <p:nvPr/>
        </p:nvCxnSpPr>
        <p:spPr>
          <a:xfrm>
            <a:off x="457200" y="4764881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6" name="Google Shape;166;g65046266f0_0_99"/>
          <p:cNvSpPr/>
          <p:nvPr/>
        </p:nvSpPr>
        <p:spPr>
          <a:xfrm rot="5400000">
            <a:off x="442983" y="4835555"/>
            <a:ext cx="143100" cy="120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67" name="Google Shape;167;g65046266f0_0_99"/>
          <p:cNvCxnSpPr/>
          <p:nvPr/>
        </p:nvCxnSpPr>
        <p:spPr>
          <a:xfrm rot="5400000">
            <a:off x="4361187" y="2401404"/>
            <a:ext cx="43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8" name="Google Shape;168;g65046266f0_0_9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046266f0_0_115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 rtl="0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 rtl="0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 rtl="0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65046266f0_0_115"/>
          <p:cNvSpPr/>
          <p:nvPr/>
        </p:nvSpPr>
        <p:spPr>
          <a:xfrm>
            <a:off x="914400" y="2457450"/>
            <a:ext cx="7315200" cy="514500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Google Shape;179;g65046266f0_0_115"/>
          <p:cNvSpPr/>
          <p:nvPr/>
        </p:nvSpPr>
        <p:spPr>
          <a:xfrm>
            <a:off x="914400" y="2457450"/>
            <a:ext cx="228600" cy="51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g65046266f0_0_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 l="98" t="209" r="-98" b="-208"/>
          <a:stretch/>
        </p:blipFill>
        <p:spPr>
          <a:xfrm>
            <a:off x="0" y="0"/>
            <a:ext cx="9296400" cy="52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4"/>
          <p:cNvSpPr txBox="1">
            <a:spLocks noGrp="1"/>
          </p:cNvSpPr>
          <p:nvPr>
            <p:ph type="ctrTitle"/>
          </p:nvPr>
        </p:nvSpPr>
        <p:spPr>
          <a:xfrm>
            <a:off x="571" y="3790950"/>
            <a:ext cx="6324029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ubTitle" idx="1"/>
          </p:nvPr>
        </p:nvSpPr>
        <p:spPr>
          <a:xfrm>
            <a:off x="571" y="4629150"/>
            <a:ext cx="5790629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4"/>
          <p:cNvPicPr preferRelativeResize="0"/>
          <p:nvPr/>
        </p:nvPicPr>
        <p:blipFill rotWithShape="1">
          <a:blip r:embed="rId3">
            <a:alphaModFix/>
          </a:blip>
          <a:srcRect l="17750"/>
          <a:stretch/>
        </p:blipFill>
        <p:spPr>
          <a:xfrm>
            <a:off x="2453453" y="2114550"/>
            <a:ext cx="423709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4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493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0718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7466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-Greyscale">
  <p:cSld name="Title Slide-Greysca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5"/>
          <p:cNvPicPr preferRelativeResize="0"/>
          <p:nvPr/>
        </p:nvPicPr>
        <p:blipFill rotWithShape="1">
          <a:blip r:embed="rId2">
            <a:alphaModFix/>
          </a:blip>
          <a:srcRect l="98" t="209" r="-98" b="-208"/>
          <a:stretch/>
        </p:blipFill>
        <p:spPr>
          <a:xfrm>
            <a:off x="0" y="0"/>
            <a:ext cx="9296400" cy="52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5"/>
          <p:cNvSpPr txBox="1">
            <a:spLocks noGrp="1"/>
          </p:cNvSpPr>
          <p:nvPr>
            <p:ph type="ctrTitle"/>
          </p:nvPr>
        </p:nvSpPr>
        <p:spPr>
          <a:xfrm>
            <a:off x="571" y="3790950"/>
            <a:ext cx="6324029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ubTitle" idx="1"/>
          </p:nvPr>
        </p:nvSpPr>
        <p:spPr>
          <a:xfrm>
            <a:off x="571" y="4629150"/>
            <a:ext cx="5790629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2038350"/>
            <a:ext cx="515149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 descr="C:\Users\chelladurai_p\Pictures\Trigent_MPN_Logo-20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493" y="3892138"/>
            <a:ext cx="1682182" cy="6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0718" y="3048604"/>
            <a:ext cx="58826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7466" y="4780765"/>
            <a:ext cx="173033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914400" y="2457450"/>
            <a:ext cx="7315200" cy="514350"/>
          </a:xfrm>
          <a:prstGeom prst="rect">
            <a:avLst/>
          </a:prstGeom>
          <a:noFill/>
          <a:ln w="95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914400" y="2457450"/>
            <a:ext cx="228600" cy="514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  <a:defRPr sz="32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4421188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672"/>
              <a:buNone/>
              <a:defRPr sz="22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4648201" y="578644"/>
            <a:ext cx="441959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672"/>
              <a:buNone/>
              <a:defRPr sz="22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3"/>
          </p:nvPr>
        </p:nvSpPr>
        <p:spPr>
          <a:xfrm>
            <a:off x="76200" y="1143000"/>
            <a:ext cx="441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4"/>
          </p:nvPr>
        </p:nvSpPr>
        <p:spPr>
          <a:xfrm>
            <a:off x="4648200" y="1143000"/>
            <a:ext cx="441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(Hide Background Graphics)">
  <p:cSld name="Blank Slide (Hide Background Graphics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91440" y="19409"/>
            <a:ext cx="69189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91440" y="571500"/>
            <a:ext cx="90022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1976"/>
              <a:buFont typeface="Noto Sans Symbols"/>
              <a:buChar char="🞂"/>
              <a:defRPr sz="2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748"/>
              <a:buFont typeface="Noto Sans Symbols"/>
              <a:buChar char="🞂"/>
              <a:defRPr sz="2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520"/>
              <a:buFont typeface="Noto Sans Symbols"/>
              <a:buChar char="🞂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13" name="Google Shape;13;p6"/>
          <p:cNvCxnSpPr/>
          <p:nvPr/>
        </p:nvCxnSpPr>
        <p:spPr>
          <a:xfrm>
            <a:off x="91440" y="514350"/>
            <a:ext cx="8961120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4" name="Google Shape;14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91440" y="19409"/>
            <a:ext cx="69189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1"/>
          </p:nvPr>
        </p:nvSpPr>
        <p:spPr>
          <a:xfrm>
            <a:off x="91440" y="571500"/>
            <a:ext cx="90022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1976"/>
              <a:buFont typeface="Noto Sans Symbols"/>
              <a:buChar char="🞂"/>
              <a:defRPr sz="2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748"/>
              <a:buFont typeface="Noto Sans Symbols"/>
              <a:buChar char="🞂"/>
              <a:defRPr sz="23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520"/>
              <a:buFont typeface="Noto Sans Symbols"/>
              <a:buChar char="🞂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88" name="Google Shape;88;p8"/>
          <p:cNvCxnSpPr/>
          <p:nvPr/>
        </p:nvCxnSpPr>
        <p:spPr>
          <a:xfrm>
            <a:off x="91440" y="514350"/>
            <a:ext cx="8961120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046266f0_0_34"/>
          <p:cNvSpPr txBox="1">
            <a:spLocks noGrp="1"/>
          </p:cNvSpPr>
          <p:nvPr>
            <p:ph type="title"/>
          </p:nvPr>
        </p:nvSpPr>
        <p:spPr>
          <a:xfrm>
            <a:off x="91440" y="19409"/>
            <a:ext cx="6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g65046266f0_0_34"/>
          <p:cNvSpPr txBox="1">
            <a:spLocks noGrp="1"/>
          </p:cNvSpPr>
          <p:nvPr>
            <p:ph type="body" idx="1"/>
          </p:nvPr>
        </p:nvSpPr>
        <p:spPr>
          <a:xfrm>
            <a:off x="91440" y="571500"/>
            <a:ext cx="90021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1976"/>
              <a:buFont typeface="Noto Sans Symbols"/>
              <a:buChar char="🞂"/>
              <a:defRPr sz="2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748"/>
              <a:buFont typeface="Noto Sans Symbols"/>
              <a:buChar char="🞂"/>
              <a:defRPr sz="2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520"/>
              <a:buFont typeface="Noto Sans Symbols"/>
              <a:buChar char="🞂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8" name="Google Shape;98;g65046266f0_0_34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99" name="Google Shape;99;g65046266f0_0_34"/>
          <p:cNvCxnSpPr/>
          <p:nvPr/>
        </p:nvCxnSpPr>
        <p:spPr>
          <a:xfrm>
            <a:off x="91440" y="514350"/>
            <a:ext cx="8961000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0" name="Google Shape;100;g65046266f0_0_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046266f0_0_109"/>
          <p:cNvSpPr txBox="1">
            <a:spLocks noGrp="1"/>
          </p:cNvSpPr>
          <p:nvPr>
            <p:ph type="title"/>
          </p:nvPr>
        </p:nvSpPr>
        <p:spPr>
          <a:xfrm>
            <a:off x="91440" y="19409"/>
            <a:ext cx="6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g65046266f0_0_109"/>
          <p:cNvSpPr txBox="1">
            <a:spLocks noGrp="1"/>
          </p:cNvSpPr>
          <p:nvPr>
            <p:ph type="body" idx="1"/>
          </p:nvPr>
        </p:nvSpPr>
        <p:spPr>
          <a:xfrm>
            <a:off x="91440" y="571500"/>
            <a:ext cx="90021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1976"/>
              <a:buFont typeface="Noto Sans Symbols"/>
              <a:buChar char="🞂"/>
              <a:defRPr sz="2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748"/>
              <a:buFont typeface="Noto Sans Symbols"/>
              <a:buChar char="🞂"/>
              <a:defRPr sz="23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F6C120"/>
              </a:buClr>
              <a:buSzPts val="1520"/>
              <a:buFont typeface="Noto Sans Symbols"/>
              <a:buChar char="🞂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3" name="Google Shape;173;g65046266f0_0_10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174" name="Google Shape;174;g65046266f0_0_109"/>
          <p:cNvCxnSpPr/>
          <p:nvPr/>
        </p:nvCxnSpPr>
        <p:spPr>
          <a:xfrm>
            <a:off x="91440" y="514350"/>
            <a:ext cx="8961000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75" name="Google Shape;175;g65046266f0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835" y="57150"/>
            <a:ext cx="2060598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 txBox="1">
            <a:spLocks noGrp="1"/>
          </p:cNvSpPr>
          <p:nvPr>
            <p:ph type="ctrTitle"/>
          </p:nvPr>
        </p:nvSpPr>
        <p:spPr>
          <a:xfrm>
            <a:off x="314326" y="3486149"/>
            <a:ext cx="6696074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</a:pPr>
            <a:r>
              <a:rPr lang="en-US"/>
              <a:t>Introduction to GIT</a:t>
            </a:r>
            <a:endParaRPr/>
          </a:p>
        </p:txBody>
      </p:sp>
      <p:sp>
        <p:nvSpPr>
          <p:cNvPr id="187" name="Google Shape;187;p1"/>
          <p:cNvSpPr txBox="1">
            <a:spLocks noGrp="1"/>
          </p:cNvSpPr>
          <p:nvPr>
            <p:ph type="subTitle" idx="1"/>
          </p:nvPr>
        </p:nvSpPr>
        <p:spPr>
          <a:xfrm>
            <a:off x="302450" y="4567775"/>
            <a:ext cx="6250750" cy="41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20"/>
              <a:buNone/>
            </a:pPr>
            <a:r>
              <a:rPr lang="en-US"/>
              <a:t>15-OCT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.git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HEAD/ (A pointer to your current branch)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config/ ( contains all configuration preferences)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description/(description of your project 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Index/ (is used as staging area between working directory and repo)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logs/ (keeps records to changes that are made in ref) objects/ (all data are stored here: commits, trees and tags 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hooks/ (shell scripts that are invoked after executing a command)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refs/ (holds your local branch remote branch and tags)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250" name="Google Shape;250;p4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Directory structure</a:t>
            </a:r>
            <a:endParaRPr/>
          </a:p>
        </p:txBody>
      </p:sp>
      <p:sp>
        <p:nvSpPr>
          <p:cNvPr id="251" name="Google Shape;251;p4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4fda29b3d_0_81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How to use GIT?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fda29b3d_0_73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ctr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usage: git [OPTIONS] COMMAND [ARGS]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most commonly used git commands are: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add:           Add file contents to the index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commit:     Record changes to the repository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diff:            Show changes between commits, commit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125476" lvl="0" indent="0" algn="ctr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git help &lt;command&gt;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125476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u="sng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  <a:hlinkClick r:id="rId3"/>
              </a:rPr>
              <a:t>https://git-scm.com/downloads</a:t>
            </a:r>
            <a:endParaRPr sz="1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3" name="Google Shape;263;g64fda29b3d_0_7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endParaRPr/>
          </a:p>
        </p:txBody>
      </p:sp>
      <p:sp>
        <p:nvSpPr>
          <p:cNvPr id="264" name="Google Shape;264;g64fda29b3d_0_7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fda29b3d_0_99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git config --global user.name "Emanuele Olivetti"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						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git config --global user.email "olivetti@fbk.eu"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270" name="Google Shape;270;g64fda29b3d_0_9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Introduce yourself to git:</a:t>
            </a:r>
            <a:endParaRPr/>
          </a:p>
        </p:txBody>
      </p:sp>
      <p:sp>
        <p:nvSpPr>
          <p:cNvPr id="271" name="Google Shape;271;g64fda29b3d_0_9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fda29b3d_0_91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First step towards a shared project.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Backup.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To keep the memory of your work.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277" name="Google Shape;277;g64fda29b3d_0_91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can be used locally</a:t>
            </a:r>
            <a:endParaRPr/>
          </a:p>
        </p:txBody>
      </p:sp>
      <p:sp>
        <p:nvSpPr>
          <p:cNvPr id="278" name="Google Shape;278;g64fda29b3d_0_91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fda29b3d_0_86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GIT init</a:t>
            </a:r>
            <a:endParaRPr/>
          </a:p>
        </p:txBody>
      </p:sp>
      <p:sp>
        <p:nvSpPr>
          <p:cNvPr id="285" name="Google Shape;285;g64fda29b3d_0_86"/>
          <p:cNvSpPr txBox="1"/>
          <p:nvPr/>
        </p:nvSpPr>
        <p:spPr>
          <a:xfrm>
            <a:off x="163875" y="3695300"/>
            <a:ext cx="89145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**Local commands. Only for single user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fda29b3d_0_11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9144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Creates an empty git repository.</a:t>
            </a:r>
            <a:endParaRPr/>
          </a:p>
          <a:p>
            <a:pPr marL="9144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Creates the git directory: .git/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it is </a:t>
            </a:r>
            <a:r>
              <a:rPr lang="en-US" b="1"/>
              <a:t>safe</a:t>
            </a:r>
            <a:r>
              <a:rPr lang="en-US"/>
              <a:t>. It does not change your pre-existing files.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64fda29b3d_0_11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init</a:t>
            </a:r>
            <a:endParaRPr/>
          </a:p>
        </p:txBody>
      </p:sp>
      <p:sp>
        <p:nvSpPr>
          <p:cNvPr id="292" name="Google Shape;292;g64fda29b3d_0_11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  <p:pic>
        <p:nvPicPr>
          <p:cNvPr id="293" name="Google Shape;293;g64fda29b3d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56700"/>
            <a:ext cx="8991599" cy="1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fda29b3d_0_130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git add &lt;filename&gt;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git commit -m "Let us begin."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64fda29b3d_0_130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“git add” and “git commit”</a:t>
            </a:r>
            <a:endParaRPr/>
          </a:p>
        </p:txBody>
      </p:sp>
      <p:sp>
        <p:nvSpPr>
          <p:cNvPr id="300" name="Google Shape;300;g64fda29b3d_0_130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sz="1400"/>
          </a:p>
        </p:txBody>
      </p:sp>
      <p:pic>
        <p:nvPicPr>
          <p:cNvPr id="301" name="Google Shape;301;g64fda29b3d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25" y="1053375"/>
            <a:ext cx="5305849" cy="32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64fda29b3d_0_130"/>
          <p:cNvSpPr txBox="1"/>
          <p:nvPr/>
        </p:nvSpPr>
        <p:spPr>
          <a:xfrm>
            <a:off x="7595425" y="1053375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g64fda29b3d_0_130"/>
          <p:cNvSpPr txBox="1"/>
          <p:nvPr/>
        </p:nvSpPr>
        <p:spPr>
          <a:xfrm>
            <a:off x="5923925" y="1915500"/>
            <a:ext cx="26628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Gill Sans"/>
                <a:ea typeface="Gill Sans"/>
                <a:cs typeface="Gill Sans"/>
                <a:sym typeface="Gill Sans"/>
              </a:rPr>
              <a:t>“A staging area is a location where organisms, people, vehicles, equipment or material are assembled before use”.</a:t>
            </a:r>
            <a:endParaRPr sz="1800" b="1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fda29b3d_0_136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/>
              <a:t>git add file1 [file2 ...]</a:t>
            </a:r>
            <a:endParaRPr/>
          </a:p>
          <a:p>
            <a:pPr marL="457200" lvl="0" indent="-31546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68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Adds new files for next commit.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54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8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Adds content from working dir to the staging area (index) for next commit.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64fda29b3d_0_136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add (cont’d)</a:t>
            </a:r>
            <a:endParaRPr/>
          </a:p>
        </p:txBody>
      </p:sp>
      <p:sp>
        <p:nvSpPr>
          <p:cNvPr id="310" name="Google Shape;310;g64fda29b3d_0_13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  <p:pic>
        <p:nvPicPr>
          <p:cNvPr id="311" name="Google Shape;311;g64fda29b3d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50" y="2617850"/>
            <a:ext cx="8155051" cy="2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fda29b3d_0_15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r>
              <a:rPr lang="en-US"/>
              <a:t>git commit -m [“Commit message.”]</a:t>
            </a:r>
            <a:endParaRPr/>
          </a:p>
          <a:p>
            <a:pPr marL="457200" lvl="0" indent="-31546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68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Records changes from the staging area to master.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64fda29b3d_0_15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commit (cont’d)</a:t>
            </a:r>
            <a:endParaRPr/>
          </a:p>
        </p:txBody>
      </p:sp>
      <p:sp>
        <p:nvSpPr>
          <p:cNvPr id="318" name="Google Shape;318;g64fda29b3d_0_15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sz="1400"/>
          </a:p>
        </p:txBody>
      </p:sp>
      <p:pic>
        <p:nvPicPr>
          <p:cNvPr id="319" name="Google Shape;319;g64fda29b3d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0" y="2156550"/>
            <a:ext cx="8455749" cy="24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4fda29b3d_0_6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Calibri"/>
              <a:buChar char="●"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VCS (Version control systems) 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SzPts val="4000"/>
              <a:buFont typeface="Calibri"/>
              <a:buChar char="●"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What is GIT ?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Char char="●"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GIT branching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Char char="●"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GIT most common commands 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Char char="●"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An example scenario 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193" name="Google Shape;193;g64fda29b3d_0_6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94" name="Google Shape;194;g64fda29b3d_0_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4fda29b3d_0_14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Every commit is a git-object.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The history of a project is a graph of objects referenced by a 40-digit git-name: SHA1(object).</a:t>
            </a:r>
            <a:endParaRPr/>
          </a:p>
        </p:txBody>
      </p:sp>
      <p:sp>
        <p:nvSpPr>
          <p:cNvPr id="325" name="Google Shape;325;g64fda29b3d_0_14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commit (cont’d)</a:t>
            </a:r>
            <a:endParaRPr/>
          </a:p>
        </p:txBody>
      </p:sp>
      <p:sp>
        <p:nvSpPr>
          <p:cNvPr id="326" name="Google Shape;326;g64fda29b3d_0_14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fda29b3d_0_67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State Operation</a:t>
            </a:r>
            <a:endParaRPr/>
          </a:p>
        </p:txBody>
      </p:sp>
      <p:sp>
        <p:nvSpPr>
          <p:cNvPr id="332" name="Google Shape;332;g64fda29b3d_0_6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sz="1400"/>
          </a:p>
        </p:txBody>
      </p:sp>
      <p:sp>
        <p:nvSpPr>
          <p:cNvPr id="333" name="Google Shape;333;g64fda29b3d_0_67"/>
          <p:cNvSpPr txBox="1"/>
          <p:nvPr/>
        </p:nvSpPr>
        <p:spPr>
          <a:xfrm>
            <a:off x="975025" y="1966450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4" name="Google Shape;334;g64fda29b3d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5" y="631925"/>
            <a:ext cx="8669750" cy="45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fda29b3d_0_181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Few other common GIT commands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fda29b3d_0_173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git log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Shows details of the commits.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Example: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git status</a:t>
            </a:r>
            <a:endParaRPr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Gill Sans"/>
              <a:buChar char="○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displays the state of the working directory and the staging area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64fda29b3d_0_17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Common GIT commands</a:t>
            </a:r>
            <a:endParaRPr/>
          </a:p>
        </p:txBody>
      </p:sp>
      <p:sp>
        <p:nvSpPr>
          <p:cNvPr id="347" name="Google Shape;347;g64fda29b3d_0_17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  <p:pic>
        <p:nvPicPr>
          <p:cNvPr id="348" name="Google Shape;348;g64fda29b3d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75" y="1946300"/>
            <a:ext cx="7259475" cy="1704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fda29b3d_0_199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reset --hard HEAD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Restore all files as in the last commit.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If a lot of mess and need to clean, then this is THE COMMAND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Will make working directory same as the last commit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/>
              <a:t>**Warning: </a:t>
            </a:r>
            <a:r>
              <a:rPr lang="en-US" sz="2200" b="1">
                <a:solidFill>
                  <a:srgbClr val="CC0000"/>
                </a:solidFill>
              </a:rPr>
              <a:t>reset</a:t>
            </a:r>
            <a:r>
              <a:rPr lang="en-US" sz="2200">
                <a:solidFill>
                  <a:srgbClr val="CC0000"/>
                </a:solidFill>
              </a:rPr>
              <a:t> can destroy history!</a:t>
            </a:r>
            <a:r>
              <a:rPr lang="en-US" sz="2200"/>
              <a:t> </a:t>
            </a: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54" name="Google Shape;354;g64fda29b3d_0_19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reset</a:t>
            </a:r>
            <a:endParaRPr/>
          </a:p>
        </p:txBody>
      </p:sp>
      <p:sp>
        <p:nvSpPr>
          <p:cNvPr id="355" name="Google Shape;355;g64fda29b3d_0_19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  <p:pic>
        <p:nvPicPr>
          <p:cNvPr id="356" name="Google Shape;356;g64fda29b3d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00" y="2425800"/>
            <a:ext cx="7275876" cy="18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fda29b3d_0_21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0000"/>
                </a:solidFill>
              </a:rPr>
              <a:t>Warning:</a:t>
            </a:r>
            <a:r>
              <a:rPr lang="en-US"/>
              <a:t> whenever you want to remove, move or rename a tracked file use </a:t>
            </a:r>
            <a:r>
              <a:rPr lang="en-US" b="1"/>
              <a:t>git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Impact"/>
                <a:ea typeface="Impact"/>
                <a:cs typeface="Impact"/>
                <a:sym typeface="Impact"/>
              </a:rPr>
              <a:t>git rm &lt;filename&gt;</a:t>
            </a: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Impact"/>
                <a:ea typeface="Impact"/>
                <a:cs typeface="Impact"/>
                <a:sym typeface="Impact"/>
              </a:rPr>
              <a:t>git mv &lt;oldname&gt; &lt;newname&gt;</a:t>
            </a: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to commit these changes to reflect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64fda29b3d_0_21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remove</a:t>
            </a:r>
            <a:endParaRPr/>
          </a:p>
        </p:txBody>
      </p:sp>
      <p:sp>
        <p:nvSpPr>
          <p:cNvPr id="363" name="Google Shape;363;g64fda29b3d_0_21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4fda29b3d_0_227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GIT with </a:t>
            </a:r>
            <a:r>
              <a:rPr lang="en-US" b="1"/>
              <a:t>multiple</a:t>
            </a:r>
            <a:r>
              <a:rPr lang="en-US"/>
              <a:t> </a:t>
            </a:r>
            <a:r>
              <a:rPr lang="en-US" b="1"/>
              <a:t>users</a:t>
            </a:r>
            <a:r>
              <a:rPr lang="en-US"/>
              <a:t> and </a:t>
            </a:r>
            <a:r>
              <a:rPr lang="en-US" b="1"/>
              <a:t>remote</a:t>
            </a:r>
            <a:r>
              <a:rPr lang="en-US"/>
              <a:t> repository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Remote repository</a:t>
            </a:r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sz="1400"/>
          </a:p>
        </p:txBody>
      </p:sp>
      <p:pic>
        <p:nvPicPr>
          <p:cNvPr id="376" name="Google Shape;37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37032"/>
            <a:ext cx="8294448" cy="435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fda29b3d_0_107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From Local to Remote</a:t>
            </a:r>
            <a:endParaRPr/>
          </a:p>
        </p:txBody>
      </p:sp>
      <p:sp>
        <p:nvSpPr>
          <p:cNvPr id="382" name="Google Shape;382;g64fda29b3d_0_10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  <p:pic>
        <p:nvPicPr>
          <p:cNvPr id="383" name="Google Shape;383;g64fda29b3d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00" y="637025"/>
            <a:ext cx="8273025" cy="435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4fda29b3d_0_239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 &lt;url&gt;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Creates two local copies of the whole remote repository.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Ex.: git clone https://github.com/abhi/demo.git 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git remote -v</a:t>
            </a:r>
            <a:r>
              <a:rPr lang="en-US" sz="2200"/>
              <a:t>  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shows name and URL of the remote repository.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89" name="Google Shape;389;g64fda29b3d_0_23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390" name="Google Shape;390;g64fda29b3d_0_23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  <p:pic>
        <p:nvPicPr>
          <p:cNvPr id="391" name="Google Shape;391;g64fda29b3d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88" y="1747300"/>
            <a:ext cx="7849426" cy="20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fda29b3d_0_13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Easily management collaboration on a project by avoiding frustration of swapping files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Ability to have unlimited number of developers working on the same code base.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Easily revert back your files if something happened.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							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200" name="Google Shape;200;g64fda29b3d_0_1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Version control systems (VCS)</a:t>
            </a:r>
            <a:endParaRPr/>
          </a:p>
        </p:txBody>
      </p:sp>
      <p:sp>
        <p:nvSpPr>
          <p:cNvPr id="201" name="Google Shape;201;g64fda29b3d_0_1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4fda29b3d_0_206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Downloads updates from remote master to local remote master.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The local master, staging area and working directory do not change.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64fda29b3d_0_206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fetch</a:t>
            </a:r>
            <a:endParaRPr/>
          </a:p>
        </p:txBody>
      </p:sp>
      <p:sp>
        <p:nvSpPr>
          <p:cNvPr id="398" name="Google Shape;398;g64fda29b3d_0_20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sz="1400"/>
          </a:p>
        </p:txBody>
      </p:sp>
      <p:pic>
        <p:nvPicPr>
          <p:cNvPr id="399" name="Google Shape;399;g64fda29b3d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75" y="2354450"/>
            <a:ext cx="8226323" cy="2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4fda29b3d_0_249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Joins development histories together.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>
                <a:solidFill>
                  <a:srgbClr val="C00000"/>
                </a:solidFill>
              </a:rPr>
              <a:t>Warning</a:t>
            </a:r>
            <a:r>
              <a:rPr lang="en-US"/>
              <a:t>: can generate conflicts!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 b="1"/>
              <a:t>Note</a:t>
            </a:r>
            <a:r>
              <a:rPr lang="en-US"/>
              <a:t>: it merges only when all changes are committed.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Git fetch and git merge can be combined by using git pull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64fda29b3d_0_24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merge</a:t>
            </a:r>
            <a:endParaRPr/>
          </a:p>
        </p:txBody>
      </p:sp>
      <p:sp>
        <p:nvSpPr>
          <p:cNvPr id="406" name="Google Shape;406;g64fda29b3d_0_24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sz="1400"/>
          </a:p>
        </p:txBody>
      </p:sp>
      <p:pic>
        <p:nvPicPr>
          <p:cNvPr id="407" name="Google Shape;407;g64fda29b3d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00" y="1861325"/>
            <a:ext cx="7701951" cy="24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fda29b3d_0_25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git pull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Fetch changes from a remote repository into the current branch.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mpact"/>
                <a:ea typeface="Impact"/>
                <a:cs typeface="Impact"/>
                <a:sym typeface="Impact"/>
              </a:rPr>
              <a:t>git pull origin &lt;branch name&gt;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git push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Updates remote masters (both Local and Remote).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Requires fetch+merge first (i.e pull).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mpact"/>
                <a:ea typeface="Impact"/>
                <a:cs typeface="Impact"/>
                <a:sym typeface="Impact"/>
              </a:rPr>
              <a:t>git push origin &lt;branch name&gt;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3" name="Google Shape;413;g64fda29b3d_0_25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pull and git push</a:t>
            </a:r>
            <a:endParaRPr/>
          </a:p>
        </p:txBody>
      </p:sp>
      <p:sp>
        <p:nvSpPr>
          <p:cNvPr id="414" name="Google Shape;414;g64fda29b3d_0_25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sz="1400"/>
          </a:p>
        </p:txBody>
      </p:sp>
      <p:pic>
        <p:nvPicPr>
          <p:cNvPr id="415" name="Google Shape;415;g64fda29b3d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75" y="3465875"/>
            <a:ext cx="7447925" cy="15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4fda29b3d_0_279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Conflicts occurs when same file changed by multiple users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Or same file changed in a contradictory ways.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It’s a rare scenario when GIT cannot figure out which changes needs to be kept.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64fda29b3d_0_27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Conflicts</a:t>
            </a:r>
            <a:endParaRPr/>
          </a:p>
        </p:txBody>
      </p:sp>
      <p:sp>
        <p:nvSpPr>
          <p:cNvPr id="422" name="Google Shape;422;g64fda29b3d_0_27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sz="1400"/>
          </a:p>
        </p:txBody>
      </p:sp>
      <p:pic>
        <p:nvPicPr>
          <p:cNvPr id="423" name="Google Shape;423;g64fda29b3d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25" y="2300075"/>
            <a:ext cx="4735875" cy="18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4fda29b3d_0_26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See where conflicts are: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Edit conflicting lines.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Add changes to the staging area: (Using “git add” )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Commit changes: (Using “git commit”)</a:t>
            </a:r>
            <a:endParaRPr/>
          </a:p>
        </p:txBody>
      </p:sp>
      <p:sp>
        <p:nvSpPr>
          <p:cNvPr id="429" name="Google Shape;429;g64fda29b3d_0_26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Resolve Conflicts</a:t>
            </a:r>
            <a:endParaRPr/>
          </a:p>
        </p:txBody>
      </p:sp>
      <p:sp>
        <p:nvSpPr>
          <p:cNvPr id="430" name="Google Shape;430;g64fda29b3d_0_26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4fda29b3d_0_302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Branching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4fda29b3d_0_23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Basic branching</a:t>
            </a:r>
            <a:endParaRPr/>
          </a:p>
        </p:txBody>
      </p:sp>
      <p:sp>
        <p:nvSpPr>
          <p:cNvPr id="442" name="Google Shape;442;g64fda29b3d_0_23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sz="1400"/>
          </a:p>
        </p:txBody>
      </p:sp>
      <p:pic>
        <p:nvPicPr>
          <p:cNvPr id="443" name="Google Shape;443;g64fda29b3d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8901476" cy="43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fda29b3d_0_307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Basic branching</a:t>
            </a:r>
            <a:endParaRPr/>
          </a:p>
        </p:txBody>
      </p:sp>
      <p:sp>
        <p:nvSpPr>
          <p:cNvPr id="449" name="Google Shape;449;g64fda29b3d_0_30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sz="1400"/>
          </a:p>
        </p:txBody>
      </p:sp>
      <p:pic>
        <p:nvPicPr>
          <p:cNvPr id="450" name="Google Shape;450;g64fda29b3d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8852301" cy="43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4fda29b3d_0_31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Basic branching</a:t>
            </a:r>
            <a:endParaRPr/>
          </a:p>
        </p:txBody>
      </p:sp>
      <p:sp>
        <p:nvSpPr>
          <p:cNvPr id="456" name="Google Shape;456;g64fda29b3d_0_31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sz="1400"/>
          </a:p>
        </p:txBody>
      </p:sp>
      <p:pic>
        <p:nvPicPr>
          <p:cNvPr id="457" name="Google Shape;457;g64fda29b3d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8893275" cy="43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4fda29b3d_0_319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Basic branching</a:t>
            </a:r>
            <a:endParaRPr/>
          </a:p>
        </p:txBody>
      </p:sp>
      <p:sp>
        <p:nvSpPr>
          <p:cNvPr id="463" name="Google Shape;463;g64fda29b3d_0_319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sz="1400"/>
          </a:p>
        </p:txBody>
      </p:sp>
      <p:pic>
        <p:nvPicPr>
          <p:cNvPr id="464" name="Google Shape;464;g64fda29b3d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8893274" cy="435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4fda29b3d_0_22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 u="sng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There are two main categories of version control system.</a:t>
            </a:r>
            <a:endParaRPr sz="3600" b="1" u="sng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6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Centralized version control systems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 systems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64fda29b3d_0_22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VCS (cont’d)</a:t>
            </a:r>
            <a:endParaRPr/>
          </a:p>
        </p:txBody>
      </p:sp>
      <p:sp>
        <p:nvSpPr>
          <p:cNvPr id="208" name="Google Shape;208;g64fda29b3d_0_22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4fda29b3d_0_325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Basic branching</a:t>
            </a:r>
            <a:endParaRPr/>
          </a:p>
        </p:txBody>
      </p:sp>
      <p:sp>
        <p:nvSpPr>
          <p:cNvPr id="470" name="Google Shape;470;g64fda29b3d_0_325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sz="1400"/>
          </a:p>
        </p:txBody>
      </p:sp>
      <p:pic>
        <p:nvPicPr>
          <p:cNvPr id="471" name="Google Shape;471;g64fda29b3d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8885074" cy="43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5046266f0_0_0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Branching Strategy</a:t>
            </a:r>
            <a:endParaRPr/>
          </a:p>
        </p:txBody>
      </p:sp>
      <p:sp>
        <p:nvSpPr>
          <p:cNvPr id="477" name="Google Shape;477;g65046266f0_0_0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sz="1400"/>
          </a:p>
        </p:txBody>
      </p:sp>
      <p:pic>
        <p:nvPicPr>
          <p:cNvPr id="478" name="Google Shape;478;g65046266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37025"/>
            <a:ext cx="8640224" cy="43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046266f0_0_6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A gitignore file specifies intentionally untracked files that Git should ignore.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files and directories both can be added.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Files already tracked by Git are not affected.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It reads file in the same directory as the path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A project normally includes such .gitignore files in its repository, containing patterns for files generated as part of the project build.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  <a:hlinkClick r:id="rId3"/>
              </a:rPr>
              <a:t>https://github.com/github/gitignore</a:t>
            </a:r>
            <a:endParaRPr sz="1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4" name="Google Shape;484;g65046266f0_0_6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.gitignore</a:t>
            </a:r>
            <a:endParaRPr/>
          </a:p>
        </p:txBody>
      </p:sp>
      <p:sp>
        <p:nvSpPr>
          <p:cNvPr id="485" name="Google Shape;485;g65046266f0_0_6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5046266f0_0_12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Fork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GitKraken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GitTortoise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SmartGit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SourceTree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							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491" name="Google Shape;491;g65046266f0_0_12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Git tools</a:t>
            </a:r>
            <a:endParaRPr/>
          </a:p>
        </p:txBody>
      </p:sp>
      <p:sp>
        <p:nvSpPr>
          <p:cNvPr id="492" name="Google Shape;492;g65046266f0_0_12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5046266f0_0_18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8991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Bitbucket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GitLab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AWS CodeCommit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Meat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							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lvl="0" indent="-148844" algn="l" rtl="0">
              <a:spcBef>
                <a:spcPts val="0"/>
              </a:spcBef>
              <a:spcAft>
                <a:spcPts val="0"/>
              </a:spcAft>
              <a:buSzPts val="1976"/>
              <a:buNone/>
            </a:pPr>
            <a:endParaRPr/>
          </a:p>
        </p:txBody>
      </p:sp>
      <p:sp>
        <p:nvSpPr>
          <p:cNvPr id="498" name="Google Shape;498;g65046266f0_0_18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Popular GIT Servers</a:t>
            </a:r>
            <a:endParaRPr/>
          </a:p>
        </p:txBody>
      </p:sp>
      <p:sp>
        <p:nvSpPr>
          <p:cNvPr id="499" name="Google Shape;499;g65046266f0_0_18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5046266f0_0_24"/>
          <p:cNvSpPr txBox="1">
            <a:spLocks noGrp="1"/>
          </p:cNvSpPr>
          <p:nvPr>
            <p:ph type="subTitle" idx="1"/>
          </p:nvPr>
        </p:nvSpPr>
        <p:spPr>
          <a:xfrm>
            <a:off x="1219200" y="2286000"/>
            <a:ext cx="6858000" cy="69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0000"/>
                </a:solidFill>
              </a:rPr>
              <a:t>Questions?</a:t>
            </a:r>
            <a:endParaRPr sz="36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5046266f0_0_29"/>
          <p:cNvSpPr txBox="1">
            <a:spLocks noGrp="1"/>
          </p:cNvSpPr>
          <p:nvPr>
            <p:ph type="subTitle" idx="1"/>
          </p:nvPr>
        </p:nvSpPr>
        <p:spPr>
          <a:xfrm>
            <a:off x="1219200" y="2286000"/>
            <a:ext cx="6858000" cy="69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0000"/>
                </a:solidFill>
              </a:rPr>
              <a:t>Thank You</a:t>
            </a:r>
            <a:endParaRPr sz="36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fda29b3d_0_3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Centralized VCS</a:t>
            </a:r>
            <a:endParaRPr/>
          </a:p>
        </p:txBody>
      </p:sp>
      <p:sp>
        <p:nvSpPr>
          <p:cNvPr id="214" name="Google Shape;214;g64fda29b3d_0_3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sz="1400"/>
          </a:p>
        </p:txBody>
      </p:sp>
      <p:pic>
        <p:nvPicPr>
          <p:cNvPr id="215" name="Google Shape;215;g64fda29b3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5" y="565498"/>
            <a:ext cx="7154675" cy="43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64fda29b3d_0_33"/>
          <p:cNvSpPr txBox="1"/>
          <p:nvPr/>
        </p:nvSpPr>
        <p:spPr>
          <a:xfrm rot="-978741">
            <a:off x="5301206" y="687485"/>
            <a:ext cx="2136193" cy="142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Bookman Old Style"/>
              <a:buChar char="●"/>
            </a:pPr>
            <a:r>
              <a:rPr lang="en-US" sz="2400">
                <a:latin typeface="Bookman Old Style"/>
                <a:ea typeface="Bookman Old Style"/>
                <a:cs typeface="Bookman Old Style"/>
                <a:sym typeface="Bookman Old Style"/>
              </a:rPr>
              <a:t>SVN</a:t>
            </a:r>
            <a:endParaRPr sz="24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Bookman Old Style"/>
              <a:buChar char="●"/>
            </a:pPr>
            <a:r>
              <a:rPr lang="en-US" sz="2400">
                <a:latin typeface="Bookman Old Style"/>
                <a:ea typeface="Bookman Old Style"/>
                <a:cs typeface="Bookman Old Style"/>
                <a:sym typeface="Bookman Old Style"/>
              </a:rPr>
              <a:t>CVS</a:t>
            </a:r>
            <a:endParaRPr sz="24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Bookman Old Style"/>
              <a:buChar char="●"/>
            </a:pPr>
            <a:r>
              <a:rPr lang="en-US" sz="2400">
                <a:latin typeface="Bookman Old Style"/>
                <a:ea typeface="Bookman Old Style"/>
                <a:cs typeface="Bookman Old Style"/>
                <a:sym typeface="Bookman Old Style"/>
              </a:rPr>
              <a:t>Perforce</a:t>
            </a:r>
            <a:endParaRPr sz="24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fda29b3d_0_47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Distributed VCS</a:t>
            </a:r>
            <a:endParaRPr/>
          </a:p>
        </p:txBody>
      </p:sp>
      <p:sp>
        <p:nvSpPr>
          <p:cNvPr id="222" name="Google Shape;222;g64fda29b3d_0_47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sz="1400"/>
          </a:p>
        </p:txBody>
      </p:sp>
      <p:pic>
        <p:nvPicPr>
          <p:cNvPr id="223" name="Google Shape;223;g64fda29b3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25"/>
            <a:ext cx="5730576" cy="43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64fda29b3d_0_47"/>
          <p:cNvSpPr txBox="1">
            <a:spLocks noGrp="1"/>
          </p:cNvSpPr>
          <p:nvPr>
            <p:ph type="body" idx="1"/>
          </p:nvPr>
        </p:nvSpPr>
        <p:spPr>
          <a:xfrm rot="-916069">
            <a:off x="4132037" y="3925658"/>
            <a:ext cx="2136092" cy="7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🞂"/>
            </a:pPr>
            <a:r>
              <a:rPr lang="en-US"/>
              <a:t>GIT</a:t>
            </a: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🞂"/>
            </a:pPr>
            <a:r>
              <a:rPr lang="en-US"/>
              <a:t>Mercurial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4fda29b3d_0_54"/>
          <p:cNvSpPr txBox="1">
            <a:spLocks noGrp="1"/>
          </p:cNvSpPr>
          <p:nvPr>
            <p:ph type="subTitle" idx="1"/>
          </p:nvPr>
        </p:nvSpPr>
        <p:spPr>
          <a:xfrm>
            <a:off x="1219200" y="2349100"/>
            <a:ext cx="6858000" cy="64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</a:rPr>
              <a:t>What is GIT?</a:t>
            </a:r>
            <a:endParaRPr sz="3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"/>
          <p:cNvSpPr txBox="1">
            <a:spLocks noGrp="1"/>
          </p:cNvSpPr>
          <p:nvPr>
            <p:ph type="body" idx="1"/>
          </p:nvPr>
        </p:nvSpPr>
        <p:spPr>
          <a:xfrm>
            <a:off x="76200" y="571500"/>
            <a:ext cx="4422648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➔"/>
            </a:pPr>
            <a:r>
              <a:rPr lang="en-US"/>
              <a:t>GIT is free and open source distributed system with the emphasis on speed and data integrity.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➔"/>
            </a:pPr>
            <a:r>
              <a:rPr lang="en-US"/>
              <a:t>No centralized connectivity is needed.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body" idx="2"/>
          </p:nvPr>
        </p:nvSpPr>
        <p:spPr>
          <a:xfrm>
            <a:off x="4632198" y="571500"/>
            <a:ext cx="4435602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➔"/>
            </a:pPr>
            <a:r>
              <a:rPr lang="en-US"/>
              <a:t>Powerful and cheap branching with easy to merge.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➔"/>
            </a:pPr>
            <a:r>
              <a:rPr lang="en-US"/>
              <a:t>Losing work in your project is very very hard.</a:t>
            </a:r>
            <a:endParaRPr/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/>
          </p:nvPr>
        </p:nvSpPr>
        <p:spPr>
          <a:xfrm>
            <a:off x="76200" y="27432"/>
            <a:ext cx="704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Bookman Old Style"/>
              <a:buNone/>
            </a:pPr>
            <a:r>
              <a:rPr lang="en-US"/>
              <a:t>What is GIT?</a:t>
            </a:r>
            <a:endParaRPr/>
          </a:p>
        </p:txBody>
      </p:sp>
      <p:sp>
        <p:nvSpPr>
          <p:cNvPr id="238" name="Google Shape;238;p3"/>
          <p:cNvSpPr txBox="1">
            <a:spLocks noGrp="1"/>
          </p:cNvSpPr>
          <p:nvPr>
            <p:ph type="sldNum" idx="12"/>
          </p:nvPr>
        </p:nvSpPr>
        <p:spPr>
          <a:xfrm>
            <a:off x="8792622" y="4885551"/>
            <a:ext cx="3513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fda29b3d_0_0"/>
          <p:cNvSpPr txBox="1">
            <a:spLocks noGrp="1"/>
          </p:cNvSpPr>
          <p:nvPr>
            <p:ph type="subTitle" idx="1"/>
          </p:nvPr>
        </p:nvSpPr>
        <p:spPr>
          <a:xfrm>
            <a:off x="1219200" y="2514600"/>
            <a:ext cx="6858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.git directory structure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igent-NewFormat-wide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igent-NewFormat-wide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rigent-NewFormat-wide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rigent-NewFormat-wide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Microsoft Office PowerPoint</Application>
  <PresentationFormat>On-screen Show (16:9)</PresentationFormat>
  <Paragraphs>329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Bookman Old Style</vt:lpstr>
      <vt:lpstr>Noto Sans Symbols</vt:lpstr>
      <vt:lpstr>Calibri</vt:lpstr>
      <vt:lpstr>Gill Sans</vt:lpstr>
      <vt:lpstr>Arial</vt:lpstr>
      <vt:lpstr>Impact</vt:lpstr>
      <vt:lpstr>Trigent-NewFormat-wide</vt:lpstr>
      <vt:lpstr>Trigent-NewFormat-wide</vt:lpstr>
      <vt:lpstr>Trigent-NewFormat-wide</vt:lpstr>
      <vt:lpstr>Trigent-NewFormat-wide</vt:lpstr>
      <vt:lpstr>Introduction to GIT</vt:lpstr>
      <vt:lpstr>Agenda</vt:lpstr>
      <vt:lpstr>Version control systems (VCS)</vt:lpstr>
      <vt:lpstr>VCS (cont’d)</vt:lpstr>
      <vt:lpstr>Centralized VCS</vt:lpstr>
      <vt:lpstr>Distributed VCS</vt:lpstr>
      <vt:lpstr>PowerPoint Presentation</vt:lpstr>
      <vt:lpstr>What is GIT?</vt:lpstr>
      <vt:lpstr>PowerPoint Presentation</vt:lpstr>
      <vt:lpstr>Directory structure</vt:lpstr>
      <vt:lpstr>PowerPoint Presentation</vt:lpstr>
      <vt:lpstr>PowerPoint Presentation</vt:lpstr>
      <vt:lpstr>Introduce yourself to git:</vt:lpstr>
      <vt:lpstr>Git can be used locally</vt:lpstr>
      <vt:lpstr>PowerPoint Presentation</vt:lpstr>
      <vt:lpstr>git init</vt:lpstr>
      <vt:lpstr>“git add” and “git commit”</vt:lpstr>
      <vt:lpstr>git add (cont’d)</vt:lpstr>
      <vt:lpstr>git commit (cont’d)</vt:lpstr>
      <vt:lpstr>git commit (cont’d)</vt:lpstr>
      <vt:lpstr>GIT State Operation</vt:lpstr>
      <vt:lpstr>PowerPoint Presentation</vt:lpstr>
      <vt:lpstr>Common GIT commands</vt:lpstr>
      <vt:lpstr>git reset</vt:lpstr>
      <vt:lpstr>git remove</vt:lpstr>
      <vt:lpstr>PowerPoint Presentation</vt:lpstr>
      <vt:lpstr>GIT Remote repository</vt:lpstr>
      <vt:lpstr>From Local to Remote</vt:lpstr>
      <vt:lpstr>git clone</vt:lpstr>
      <vt:lpstr>git fetch</vt:lpstr>
      <vt:lpstr>git merge</vt:lpstr>
      <vt:lpstr>git pull and git push</vt:lpstr>
      <vt:lpstr>Conflicts</vt:lpstr>
      <vt:lpstr>Resolve Conflicts</vt:lpstr>
      <vt:lpstr>PowerPoint Presentation</vt:lpstr>
      <vt:lpstr>Basic branching</vt:lpstr>
      <vt:lpstr>Basic branching</vt:lpstr>
      <vt:lpstr>Basic branching</vt:lpstr>
      <vt:lpstr>Basic branching</vt:lpstr>
      <vt:lpstr>Basic branching</vt:lpstr>
      <vt:lpstr>Branching Strategy</vt:lpstr>
      <vt:lpstr>.gitignore</vt:lpstr>
      <vt:lpstr>Git tools</vt:lpstr>
      <vt:lpstr>Popular GIT Servers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</dc:title>
  <dc:creator>Chella Palaniappan</dc:creator>
  <cp:lastModifiedBy>Vasudevan, Shriram Kris</cp:lastModifiedBy>
  <cp:revision>1</cp:revision>
  <dcterms:created xsi:type="dcterms:W3CDTF">2013-05-01T21:01:05Z</dcterms:created>
  <dcterms:modified xsi:type="dcterms:W3CDTF">2022-12-21T09:03:42Z</dcterms:modified>
</cp:coreProperties>
</file>